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902"/>
    <p:restoredTop sz="94669"/>
  </p:normalViewPr>
  <p:slideViewPr>
    <p:cSldViewPr snapToGrid="0" snapToObjects="1">
      <p:cViewPr>
        <p:scale>
          <a:sx n="130" d="100"/>
          <a:sy n="130" d="100"/>
        </p:scale>
        <p:origin x="432"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3/24/21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02938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3/24/21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51694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3/24/21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234156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3/24/21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291060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0936AF-7463-564F-ACBB-50566F9046A0}" type="datetimeFigureOut">
              <a:rPr lang="en-US" smtClean="0"/>
              <a:t>3/24/21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26246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0936AF-7463-564F-ACBB-50566F9046A0}" type="datetimeFigureOut">
              <a:rPr lang="en-US" smtClean="0"/>
              <a:t>3/24/21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26271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0936AF-7463-564F-ACBB-50566F9046A0}" type="datetimeFigureOut">
              <a:rPr lang="en-US" smtClean="0"/>
              <a:t>3/24/21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07696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0936AF-7463-564F-ACBB-50566F9046A0}" type="datetimeFigureOut">
              <a:rPr lang="en-US" smtClean="0"/>
              <a:t>3/24/21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95783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936AF-7463-564F-ACBB-50566F9046A0}" type="datetimeFigureOut">
              <a:rPr lang="en-US" smtClean="0"/>
              <a:t>3/24/21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66104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00936AF-7463-564F-ACBB-50566F9046A0}" type="datetimeFigureOut">
              <a:rPr lang="en-US" smtClean="0"/>
              <a:t>3/24/21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10968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00936AF-7463-564F-ACBB-50566F9046A0}" type="datetimeFigureOut">
              <a:rPr lang="en-US" smtClean="0"/>
              <a:t>3/24/21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07680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00936AF-7463-564F-ACBB-50566F9046A0}" type="datetimeFigureOut">
              <a:rPr lang="en-US" smtClean="0"/>
              <a:t>3/24/21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79545F-347B-F142-B30B-C7F0DBABA46E}" type="slidenum">
              <a:rPr lang="en-US" smtClean="0"/>
              <a:t>‹#›</a:t>
            </a:fld>
            <a:endParaRPr lang="en-US"/>
          </a:p>
        </p:txBody>
      </p:sp>
    </p:spTree>
    <p:extLst>
      <p:ext uri="{BB962C8B-B14F-4D97-AF65-F5344CB8AC3E}">
        <p14:creationId xmlns:p14="http://schemas.microsoft.com/office/powerpoint/2010/main" val="208462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id="{439FD4BF-D5FD-4345-9C71-E1EB29CC7B59}"/>
              </a:ext>
            </a:extLst>
          </p:cNvPr>
          <p:cNvSpPr/>
          <p:nvPr/>
        </p:nvSpPr>
        <p:spPr>
          <a:xfrm>
            <a:off x="240454" y="2014394"/>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a:extLst>
              <a:ext uri="{FF2B5EF4-FFF2-40B4-BE49-F238E27FC236}">
                <a16:creationId xmlns:a16="http://schemas.microsoft.com/office/drawing/2014/main" id="{AFD181B6-C91D-BD44-AAA2-7FBA56EEA291}"/>
              </a:ext>
            </a:extLst>
          </p:cNvPr>
          <p:cNvSpPr/>
          <p:nvPr/>
        </p:nvSpPr>
        <p:spPr>
          <a:xfrm>
            <a:off x="238476" y="4557189"/>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0" name="Frame 9">
            <a:extLst>
              <a:ext uri="{FF2B5EF4-FFF2-40B4-BE49-F238E27FC236}">
                <a16:creationId xmlns:a16="http://schemas.microsoft.com/office/drawing/2014/main" id="{1F9BC809-64A0-0544-8B1C-1581C2806E01}"/>
              </a:ext>
            </a:extLst>
          </p:cNvPr>
          <p:cNvSpPr/>
          <p:nvPr/>
        </p:nvSpPr>
        <p:spPr>
          <a:xfrm>
            <a:off x="233345" y="6283387"/>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013B96F-5B7A-4641-87F1-4B09863E3950}"/>
              </a:ext>
            </a:extLst>
          </p:cNvPr>
          <p:cNvSpPr txBox="1"/>
          <p:nvPr/>
        </p:nvSpPr>
        <p:spPr>
          <a:xfrm>
            <a:off x="261935" y="121182"/>
            <a:ext cx="712470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GCSE Art And Design (Graphics): Summer Exam 2021</a:t>
            </a:r>
          </a:p>
        </p:txBody>
      </p:sp>
      <p:sp>
        <p:nvSpPr>
          <p:cNvPr id="14" name="TextBox 13">
            <a:extLst>
              <a:ext uri="{FF2B5EF4-FFF2-40B4-BE49-F238E27FC236}">
                <a16:creationId xmlns:a16="http://schemas.microsoft.com/office/drawing/2014/main" id="{515C4F6B-7EDC-D846-8DC0-0A3BAB96E367}"/>
              </a:ext>
            </a:extLst>
          </p:cNvPr>
          <p:cNvSpPr txBox="1"/>
          <p:nvPr/>
        </p:nvSpPr>
        <p:spPr>
          <a:xfrm>
            <a:off x="116910" y="629771"/>
            <a:ext cx="6540500" cy="1384995"/>
          </a:xfrm>
          <a:prstGeom prst="rect">
            <a:avLst/>
          </a:prstGeom>
          <a:noFill/>
        </p:spPr>
        <p:txBody>
          <a:bodyPr wrap="square" rtlCol="0">
            <a:spAutoFit/>
          </a:bodyPr>
          <a:lstStyle/>
          <a:p>
            <a:pPr algn="ctr"/>
            <a:r>
              <a:rPr lang="en-US" sz="1200" i="1" u="sng" dirty="0">
                <a:solidFill>
                  <a:srgbClr val="C00000"/>
                </a:solidFill>
                <a:latin typeface="Arial" panose="020B0604020202020204" pitchFamily="34" charset="0"/>
                <a:cs typeface="Arial" panose="020B0604020202020204" pitchFamily="34" charset="0"/>
              </a:rPr>
              <a:t>Instructions</a:t>
            </a:r>
            <a:r>
              <a:rPr lang="en-US" sz="1200" i="1" dirty="0">
                <a:solidFill>
                  <a:srgbClr val="C00000"/>
                </a:solidFill>
                <a:latin typeface="Arial" panose="020B0604020202020204" pitchFamily="34" charset="0"/>
                <a:cs typeface="Arial" panose="020B0604020202020204" pitchFamily="34" charset="0"/>
              </a:rPr>
              <a:t>: </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Choose </a:t>
            </a:r>
            <a:r>
              <a:rPr lang="en-US" sz="1000" b="1" i="1" dirty="0">
                <a:solidFill>
                  <a:srgbClr val="C00000"/>
                </a:solidFill>
                <a:latin typeface="Arial" panose="020B0604020202020204" pitchFamily="34" charset="0"/>
                <a:cs typeface="Arial" panose="020B0604020202020204" pitchFamily="34" charset="0"/>
              </a:rPr>
              <a:t>one </a:t>
            </a:r>
            <a:r>
              <a:rPr lang="en-US" sz="1000" i="1" dirty="0">
                <a:solidFill>
                  <a:srgbClr val="C00000"/>
                </a:solidFill>
                <a:latin typeface="Arial" panose="020B0604020202020204" pitchFamily="34" charset="0"/>
                <a:cs typeface="Arial" panose="020B0604020202020204" pitchFamily="34" charset="0"/>
              </a:rPr>
              <a:t>starting point and produce a personal response.</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have a preparatory period to research, develop, refine and record your ideas.</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must make reference to appropriate sources such as the work of artists, craftspeople, designers and/or photographers. These can be those named in your chosen starting point and/or other relevant examples. You must identify and acknowledge sources that are not your own.</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Following the preparatory period, you will have </a:t>
            </a:r>
            <a:r>
              <a:rPr lang="en-US" sz="1000" b="1" i="1" dirty="0">
                <a:solidFill>
                  <a:srgbClr val="C00000"/>
                </a:solidFill>
                <a:latin typeface="Arial" panose="020B0604020202020204" pitchFamily="34" charset="0"/>
                <a:cs typeface="Arial" panose="020B0604020202020204" pitchFamily="34" charset="0"/>
              </a:rPr>
              <a:t>five </a:t>
            </a:r>
            <a:r>
              <a:rPr lang="en-US" sz="1000" i="1" dirty="0">
                <a:solidFill>
                  <a:srgbClr val="C00000"/>
                </a:solidFill>
                <a:latin typeface="Arial" panose="020B0604020202020204" pitchFamily="34" charset="0"/>
                <a:cs typeface="Arial" panose="020B0604020202020204" pitchFamily="34" charset="0"/>
              </a:rPr>
              <a:t>hours of supervised time to complete your own personal response.</a:t>
            </a:r>
          </a:p>
        </p:txBody>
      </p:sp>
      <p:sp>
        <p:nvSpPr>
          <p:cNvPr id="15" name="TextBox 14">
            <a:extLst>
              <a:ext uri="{FF2B5EF4-FFF2-40B4-BE49-F238E27FC236}">
                <a16:creationId xmlns:a16="http://schemas.microsoft.com/office/drawing/2014/main" id="{AA5E1938-79BE-CD42-9E09-840D5F1BAFEF}"/>
              </a:ext>
            </a:extLst>
          </p:cNvPr>
          <p:cNvSpPr txBox="1"/>
          <p:nvPr/>
        </p:nvSpPr>
        <p:spPr>
          <a:xfrm>
            <a:off x="709816" y="1918660"/>
            <a:ext cx="6084224" cy="2677656"/>
          </a:xfrm>
          <a:prstGeom prst="rect">
            <a:avLst/>
          </a:prstGeom>
          <a:noFill/>
        </p:spPr>
        <p:txBody>
          <a:bodyPr wrap="square" rtlCol="0">
            <a:spAutoFit/>
          </a:bodyPr>
          <a:lstStyle/>
          <a:p>
            <a:r>
              <a:rPr lang="en-GB" sz="1400" b="1" dirty="0"/>
              <a:t>Street food festival </a:t>
            </a:r>
            <a:endParaRPr lang="en-GB" sz="1400" dirty="0"/>
          </a:p>
          <a:p>
            <a:r>
              <a:rPr lang="en-GB" sz="1400" dirty="0"/>
              <a:t>Street food festivals are popular events in many communities and they often promote the cultural diversity of the area. Advertisements, posters and flyers combine illustrations, photography and typography to reflect the atmosphere of the festival and show the extensive range of food on offer. Plain Creative combined type and silhouettes on promotional material for a festival of food in Kendal. Matt </a:t>
            </a:r>
            <a:r>
              <a:rPr lang="en-GB" sz="1400" dirty="0" err="1"/>
              <a:t>Kemsley</a:t>
            </a:r>
            <a:r>
              <a:rPr lang="en-GB" sz="1400" dirty="0"/>
              <a:t> used photographs of food arranged as flags for Sydney’s food festival. The publicity for many festivals is created by local people and examples of these can be found on Pinterest. </a:t>
            </a:r>
          </a:p>
          <a:p>
            <a:r>
              <a:rPr lang="en-GB" sz="1400" dirty="0"/>
              <a:t>Investigate suitable sources and produce publicity material for a Street food festival of your choice</a:t>
            </a:r>
            <a:r>
              <a:rPr lang="en-GB" sz="1400" b="1" dirty="0"/>
              <a:t>. </a:t>
            </a:r>
            <a:endParaRPr lang="en-GB" sz="1400" dirty="0"/>
          </a:p>
          <a:p>
            <a:endParaRPr lang="en-US" sz="140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0EEC94B-EB28-2842-A454-C09B9A22780D}"/>
              </a:ext>
            </a:extLst>
          </p:cNvPr>
          <p:cNvSpPr txBox="1"/>
          <p:nvPr/>
        </p:nvSpPr>
        <p:spPr>
          <a:xfrm>
            <a:off x="692668" y="4437059"/>
            <a:ext cx="6165332" cy="1600438"/>
          </a:xfrm>
          <a:prstGeom prst="rect">
            <a:avLst/>
          </a:prstGeom>
          <a:noFill/>
        </p:spPr>
        <p:txBody>
          <a:bodyPr wrap="square" rtlCol="0">
            <a:spAutoFit/>
          </a:bodyPr>
          <a:lstStyle/>
          <a:p>
            <a:r>
              <a:rPr lang="en-GB" sz="1400" b="1" dirty="0"/>
              <a:t>Maps </a:t>
            </a:r>
            <a:endParaRPr lang="en-GB" sz="1400" dirty="0"/>
          </a:p>
          <a:p>
            <a:r>
              <a:rPr lang="en-GB" sz="1400" dirty="0"/>
              <a:t>Maps can be used to find a location, record a trip or describe a real or imagined journey. They usually contain place names and symbols, and sometimes also include imagery. Medieval artists used pictures to represent towns, cities and terrain. The illustrator Paula </a:t>
            </a:r>
            <a:r>
              <a:rPr lang="en-GB" sz="1400" dirty="0" err="1"/>
              <a:t>Scher</a:t>
            </a:r>
            <a:r>
              <a:rPr lang="en-GB" sz="1400" dirty="0"/>
              <a:t> uses freehand typography to illustrate her maps. </a:t>
            </a:r>
          </a:p>
          <a:p>
            <a:r>
              <a:rPr lang="en-GB" sz="1400" dirty="0"/>
              <a:t>Investigate appropriate sources and create your own response to </a:t>
            </a:r>
            <a:r>
              <a:rPr lang="en-GB" sz="1400" b="1" dirty="0"/>
              <a:t>Maps. </a:t>
            </a:r>
            <a:endParaRPr lang="en-GB" sz="1400" dirty="0">
              <a:effectLst/>
            </a:endParaRPr>
          </a:p>
        </p:txBody>
      </p:sp>
      <p:sp>
        <p:nvSpPr>
          <p:cNvPr id="17" name="TextBox 16">
            <a:extLst>
              <a:ext uri="{FF2B5EF4-FFF2-40B4-BE49-F238E27FC236}">
                <a16:creationId xmlns:a16="http://schemas.microsoft.com/office/drawing/2014/main" id="{DFACA9CB-284C-5540-85AF-DA1858FDEE07}"/>
              </a:ext>
            </a:extLst>
          </p:cNvPr>
          <p:cNvSpPr txBox="1"/>
          <p:nvPr/>
        </p:nvSpPr>
        <p:spPr>
          <a:xfrm>
            <a:off x="681226" y="6237179"/>
            <a:ext cx="6146100" cy="2246769"/>
          </a:xfrm>
          <a:prstGeom prst="rect">
            <a:avLst/>
          </a:prstGeom>
          <a:noFill/>
        </p:spPr>
        <p:txBody>
          <a:bodyPr wrap="square" rtlCol="0">
            <a:spAutoFit/>
          </a:bodyPr>
          <a:lstStyle/>
          <a:p>
            <a:r>
              <a:rPr lang="en-GB" sz="1400" b="1" dirty="0"/>
              <a:t>Mechanical Objects </a:t>
            </a:r>
            <a:endParaRPr lang="en-GB" sz="1400" dirty="0"/>
          </a:p>
          <a:p>
            <a:r>
              <a:rPr lang="en-GB" sz="1400" dirty="0"/>
              <a:t>Automata, such as some wooden toys, are defined by moving parts that rely on simple mechanisms to bring them to life. Paul Spooner working for Cabaret Mechanical Theatre designs and makes automata. The three-dimensional pieces often use stylised characters and are reminiscent of the illustrations of Heath Robinson. The work of Frank Egerton reflects the interests he had in animals, fairgrounds and fantasy, and a desire to make people smile. </a:t>
            </a:r>
          </a:p>
          <a:p>
            <a:r>
              <a:rPr lang="en-GB" sz="1400" dirty="0"/>
              <a:t>Investigate appropriate sources and develop: </a:t>
            </a:r>
          </a:p>
          <a:p>
            <a:r>
              <a:rPr lang="en-GB" sz="1400" b="1" dirty="0"/>
              <a:t>EITHER </a:t>
            </a:r>
            <a:r>
              <a:rPr lang="en-GB" sz="1400" dirty="0"/>
              <a:t>(a) a poster for a museum of Automata</a:t>
            </a:r>
            <a:br>
              <a:rPr lang="en-GB" sz="1400" dirty="0"/>
            </a:br>
            <a:r>
              <a:rPr lang="en-GB" sz="1400" b="1" dirty="0"/>
              <a:t>OR </a:t>
            </a:r>
            <a:r>
              <a:rPr lang="en-GB" sz="1400" dirty="0"/>
              <a:t>(b) a short animated film based on Mechanical Objects. </a:t>
            </a:r>
          </a:p>
        </p:txBody>
      </p:sp>
      <p:cxnSp>
        <p:nvCxnSpPr>
          <p:cNvPr id="18" name="Straight Connector 17">
            <a:extLst>
              <a:ext uri="{FF2B5EF4-FFF2-40B4-BE49-F238E27FC236}">
                <a16:creationId xmlns:a16="http://schemas.microsoft.com/office/drawing/2014/main" id="{6EA46A16-2275-F545-92AF-79E1C0950450}"/>
              </a:ext>
            </a:extLst>
          </p:cNvPr>
          <p:cNvCxnSpPr>
            <a:cxnSpLocks/>
          </p:cNvCxnSpPr>
          <p:nvPr/>
        </p:nvCxnSpPr>
        <p:spPr>
          <a:xfrm>
            <a:off x="116910" y="8636000"/>
            <a:ext cx="6606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F9AFA27-B66E-6C41-9152-15CE003B63DF}"/>
              </a:ext>
            </a:extLst>
          </p:cNvPr>
          <p:cNvCxnSpPr>
            <a:cxnSpLocks/>
          </p:cNvCxnSpPr>
          <p:nvPr/>
        </p:nvCxnSpPr>
        <p:spPr>
          <a:xfrm>
            <a:off x="25400" y="528851"/>
            <a:ext cx="680192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8AFD699-09C8-0846-A0E9-78FBA874974F}"/>
              </a:ext>
            </a:extLst>
          </p:cNvPr>
          <p:cNvSpPr txBox="1"/>
          <p:nvPr/>
        </p:nvSpPr>
        <p:spPr>
          <a:xfrm>
            <a:off x="3327400" y="8857762"/>
            <a:ext cx="266700" cy="246221"/>
          </a:xfrm>
          <a:prstGeom prst="rect">
            <a:avLst/>
          </a:prstGeom>
          <a:noFill/>
        </p:spPr>
        <p:txBody>
          <a:bodyPr wrap="square" rtlCol="0">
            <a:spAutoFit/>
          </a:bodyPr>
          <a:lstStyle/>
          <a:p>
            <a:r>
              <a:rPr lang="en-US" sz="1000" dirty="0">
                <a:latin typeface="Budidaya" panose="02000500000000000000" pitchFamily="2" charset="77"/>
              </a:rPr>
              <a:t>1</a:t>
            </a:r>
          </a:p>
        </p:txBody>
      </p:sp>
      <p:pic>
        <p:nvPicPr>
          <p:cNvPr id="1030" name="Picture 6" descr="page2image31080">
            <a:extLst>
              <a:ext uri="{FF2B5EF4-FFF2-40B4-BE49-F238E27FC236}">
                <a16:creationId xmlns:a16="http://schemas.microsoft.com/office/drawing/2014/main" id="{0894C5B0-3E27-B94B-84C4-755CC59E0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549275"/>
            <a:ext cx="5473700" cy="1651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F3CC099-11A8-6844-B815-847DBF3F8B9B}"/>
              </a:ext>
            </a:extLst>
          </p:cNvPr>
          <p:cNvSpPr txBox="1"/>
          <p:nvPr/>
        </p:nvSpPr>
        <p:spPr>
          <a:xfrm>
            <a:off x="261935" y="2045172"/>
            <a:ext cx="393056" cy="338554"/>
          </a:xfrm>
          <a:prstGeom prst="rect">
            <a:avLst/>
          </a:prstGeom>
          <a:noFill/>
        </p:spPr>
        <p:txBody>
          <a:bodyPr wrap="none" rtlCol="0">
            <a:spAutoFit/>
          </a:bodyPr>
          <a:lstStyle/>
          <a:p>
            <a:r>
              <a:rPr lang="en-GB" sz="1600" dirty="0"/>
              <a:t>01</a:t>
            </a:r>
            <a:endParaRPr lang="en-GB" dirty="0"/>
          </a:p>
        </p:txBody>
      </p:sp>
      <p:sp>
        <p:nvSpPr>
          <p:cNvPr id="19" name="TextBox 18">
            <a:extLst>
              <a:ext uri="{FF2B5EF4-FFF2-40B4-BE49-F238E27FC236}">
                <a16:creationId xmlns:a16="http://schemas.microsoft.com/office/drawing/2014/main" id="{06B655C6-4A5D-D54D-A1F1-7945F9864592}"/>
              </a:ext>
            </a:extLst>
          </p:cNvPr>
          <p:cNvSpPr txBox="1"/>
          <p:nvPr/>
        </p:nvSpPr>
        <p:spPr>
          <a:xfrm>
            <a:off x="252800" y="4572578"/>
            <a:ext cx="393056" cy="338554"/>
          </a:xfrm>
          <a:prstGeom prst="rect">
            <a:avLst/>
          </a:prstGeom>
          <a:noFill/>
        </p:spPr>
        <p:txBody>
          <a:bodyPr wrap="none" rtlCol="0">
            <a:spAutoFit/>
          </a:bodyPr>
          <a:lstStyle/>
          <a:p>
            <a:r>
              <a:rPr lang="en-GB" sz="1600" dirty="0"/>
              <a:t>02</a:t>
            </a:r>
            <a:endParaRPr lang="en-GB" dirty="0"/>
          </a:p>
        </p:txBody>
      </p:sp>
      <p:sp>
        <p:nvSpPr>
          <p:cNvPr id="21" name="TextBox 20">
            <a:extLst>
              <a:ext uri="{FF2B5EF4-FFF2-40B4-BE49-F238E27FC236}">
                <a16:creationId xmlns:a16="http://schemas.microsoft.com/office/drawing/2014/main" id="{E6BFB236-DD74-A24A-A59D-58736516E7D5}"/>
              </a:ext>
            </a:extLst>
          </p:cNvPr>
          <p:cNvSpPr txBox="1"/>
          <p:nvPr/>
        </p:nvSpPr>
        <p:spPr>
          <a:xfrm>
            <a:off x="242432" y="6308613"/>
            <a:ext cx="393056" cy="338554"/>
          </a:xfrm>
          <a:prstGeom prst="rect">
            <a:avLst/>
          </a:prstGeom>
          <a:noFill/>
        </p:spPr>
        <p:txBody>
          <a:bodyPr wrap="none" rtlCol="0">
            <a:spAutoFit/>
          </a:bodyPr>
          <a:lstStyle/>
          <a:p>
            <a:r>
              <a:rPr lang="en-GB" sz="1600" dirty="0"/>
              <a:t>03</a:t>
            </a:r>
            <a:endParaRPr lang="en-GB" dirty="0"/>
          </a:p>
        </p:txBody>
      </p:sp>
    </p:spTree>
    <p:extLst>
      <p:ext uri="{BB962C8B-B14F-4D97-AF65-F5344CB8AC3E}">
        <p14:creationId xmlns:p14="http://schemas.microsoft.com/office/powerpoint/2010/main" val="408359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id="{439FD4BF-D5FD-4345-9C71-E1EB29CC7B59}"/>
              </a:ext>
            </a:extLst>
          </p:cNvPr>
          <p:cNvSpPr/>
          <p:nvPr/>
        </p:nvSpPr>
        <p:spPr>
          <a:xfrm>
            <a:off x="284214" y="2028246"/>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C013B96F-5B7A-4641-87F1-4B09863E3950}"/>
              </a:ext>
            </a:extLst>
          </p:cNvPr>
          <p:cNvSpPr txBox="1"/>
          <p:nvPr/>
        </p:nvSpPr>
        <p:spPr>
          <a:xfrm>
            <a:off x="261935" y="121182"/>
            <a:ext cx="712470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GCSE Art And Design (Graphics): Summer Exam 2021</a:t>
            </a:r>
          </a:p>
        </p:txBody>
      </p:sp>
      <p:sp>
        <p:nvSpPr>
          <p:cNvPr id="14" name="TextBox 13">
            <a:extLst>
              <a:ext uri="{FF2B5EF4-FFF2-40B4-BE49-F238E27FC236}">
                <a16:creationId xmlns:a16="http://schemas.microsoft.com/office/drawing/2014/main" id="{515C4F6B-7EDC-D846-8DC0-0A3BAB96E367}"/>
              </a:ext>
            </a:extLst>
          </p:cNvPr>
          <p:cNvSpPr txBox="1"/>
          <p:nvPr/>
        </p:nvSpPr>
        <p:spPr>
          <a:xfrm>
            <a:off x="116910" y="629771"/>
            <a:ext cx="6540500" cy="1384995"/>
          </a:xfrm>
          <a:prstGeom prst="rect">
            <a:avLst/>
          </a:prstGeom>
          <a:noFill/>
        </p:spPr>
        <p:txBody>
          <a:bodyPr wrap="square" rtlCol="0">
            <a:spAutoFit/>
          </a:bodyPr>
          <a:lstStyle/>
          <a:p>
            <a:pPr algn="ctr"/>
            <a:r>
              <a:rPr lang="en-US" sz="1200" i="1" u="sng" dirty="0">
                <a:solidFill>
                  <a:srgbClr val="C00000"/>
                </a:solidFill>
                <a:latin typeface="Arial" panose="020B0604020202020204" pitchFamily="34" charset="0"/>
                <a:cs typeface="Arial" panose="020B0604020202020204" pitchFamily="34" charset="0"/>
              </a:rPr>
              <a:t>Instructions</a:t>
            </a:r>
            <a:r>
              <a:rPr lang="en-US" sz="1200" i="1" dirty="0">
                <a:solidFill>
                  <a:srgbClr val="C00000"/>
                </a:solidFill>
                <a:latin typeface="Arial" panose="020B0604020202020204" pitchFamily="34" charset="0"/>
                <a:cs typeface="Arial" panose="020B0604020202020204" pitchFamily="34" charset="0"/>
              </a:rPr>
              <a:t>: </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Choose </a:t>
            </a:r>
            <a:r>
              <a:rPr lang="en-US" sz="1000" b="1" i="1" dirty="0">
                <a:solidFill>
                  <a:srgbClr val="C00000"/>
                </a:solidFill>
                <a:latin typeface="Arial" panose="020B0604020202020204" pitchFamily="34" charset="0"/>
                <a:cs typeface="Arial" panose="020B0604020202020204" pitchFamily="34" charset="0"/>
              </a:rPr>
              <a:t>one </a:t>
            </a:r>
            <a:r>
              <a:rPr lang="en-US" sz="1000" i="1" dirty="0">
                <a:solidFill>
                  <a:srgbClr val="C00000"/>
                </a:solidFill>
                <a:latin typeface="Arial" panose="020B0604020202020204" pitchFamily="34" charset="0"/>
                <a:cs typeface="Arial" panose="020B0604020202020204" pitchFamily="34" charset="0"/>
              </a:rPr>
              <a:t>starting point and produce a personal response.</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have a preparatory period to research, develop, refine and record your ideas.</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must make reference to appropriate sources such as the work of artists, craftspeople, designers and/or photographers. These can be those named in your chosen starting point and/or other relevant examples. You must identify and acknowledge sources that are not your own.</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Following the preparatory period, you will have </a:t>
            </a:r>
            <a:r>
              <a:rPr lang="en-US" sz="1000" b="1" i="1" dirty="0">
                <a:solidFill>
                  <a:srgbClr val="C00000"/>
                </a:solidFill>
                <a:latin typeface="Arial" panose="020B0604020202020204" pitchFamily="34" charset="0"/>
                <a:cs typeface="Arial" panose="020B0604020202020204" pitchFamily="34" charset="0"/>
              </a:rPr>
              <a:t>five </a:t>
            </a:r>
            <a:r>
              <a:rPr lang="en-US" sz="1000" i="1" dirty="0">
                <a:solidFill>
                  <a:srgbClr val="C00000"/>
                </a:solidFill>
                <a:latin typeface="Arial" panose="020B0604020202020204" pitchFamily="34" charset="0"/>
                <a:cs typeface="Arial" panose="020B0604020202020204" pitchFamily="34" charset="0"/>
              </a:rPr>
              <a:t>hours of supervised time to complete your own personal response.</a:t>
            </a:r>
          </a:p>
        </p:txBody>
      </p:sp>
      <p:sp>
        <p:nvSpPr>
          <p:cNvPr id="15" name="TextBox 14">
            <a:extLst>
              <a:ext uri="{FF2B5EF4-FFF2-40B4-BE49-F238E27FC236}">
                <a16:creationId xmlns:a16="http://schemas.microsoft.com/office/drawing/2014/main" id="{AA5E1938-79BE-CD42-9E09-840D5F1BAFEF}"/>
              </a:ext>
            </a:extLst>
          </p:cNvPr>
          <p:cNvSpPr txBox="1"/>
          <p:nvPr/>
        </p:nvSpPr>
        <p:spPr>
          <a:xfrm>
            <a:off x="709816" y="1918660"/>
            <a:ext cx="6084224" cy="2893100"/>
          </a:xfrm>
          <a:prstGeom prst="rect">
            <a:avLst/>
          </a:prstGeom>
          <a:noFill/>
        </p:spPr>
        <p:txBody>
          <a:bodyPr wrap="square" rtlCol="0">
            <a:spAutoFit/>
          </a:bodyPr>
          <a:lstStyle/>
          <a:p>
            <a:r>
              <a:rPr lang="en-GB" sz="1400" b="1" dirty="0"/>
              <a:t>Light and dark </a:t>
            </a:r>
            <a:endParaRPr lang="en-GB" sz="1400" dirty="0"/>
          </a:p>
          <a:p>
            <a:r>
              <a:rPr lang="en-GB" sz="1400" dirty="0"/>
              <a:t>The mood of children’s fiction may sometimes be described as light or dark in subject matter. Both approaches can also be combined in one book. ‘Awful Auntie’ by David Walliams is an adventure illustrated in a light-hearted cartoon style by Tony Ross, which captures the character and lightness of the novel. ‘Coraline’ by Neil </a:t>
            </a:r>
            <a:r>
              <a:rPr lang="en-GB" sz="1400" dirty="0" err="1"/>
              <a:t>Gaiman</a:t>
            </a:r>
            <a:r>
              <a:rPr lang="en-GB" sz="1400" dirty="0"/>
              <a:t> is a dark fantasy illustrated with stylised figures and scenes by Dave McKean. Daniel Handler, writing as Lemony Snicket, has created stories entitled ‘A Series of Unfortunate Events’ that are noted for their dark humour. The illustrations designed by Brett </a:t>
            </a:r>
            <a:r>
              <a:rPr lang="en-GB" sz="1400" dirty="0" err="1"/>
              <a:t>Helquist</a:t>
            </a:r>
            <a:r>
              <a:rPr lang="en-GB" sz="1400" dirty="0"/>
              <a:t> capture the light and dark mood of the narrative. </a:t>
            </a:r>
          </a:p>
          <a:p>
            <a:r>
              <a:rPr lang="en-GB" sz="1400" dirty="0"/>
              <a:t>Research appropriate sources and produce an illustration that captures </a:t>
            </a:r>
            <a:r>
              <a:rPr lang="en-GB" sz="1400" b="1" dirty="0"/>
              <a:t>either </a:t>
            </a:r>
            <a:r>
              <a:rPr lang="en-GB" sz="1400" dirty="0"/>
              <a:t>a light </a:t>
            </a:r>
            <a:r>
              <a:rPr lang="en-GB" sz="1400" b="1" dirty="0"/>
              <a:t>or </a:t>
            </a:r>
            <a:r>
              <a:rPr lang="en-GB" sz="1400" dirty="0"/>
              <a:t>dark aspect of a story of your choice. </a:t>
            </a:r>
          </a:p>
          <a:p>
            <a:endParaRPr lang="en-US" sz="1400" dirty="0">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6EA46A16-2275-F545-92AF-79E1C0950450}"/>
              </a:ext>
            </a:extLst>
          </p:cNvPr>
          <p:cNvCxnSpPr>
            <a:cxnSpLocks/>
          </p:cNvCxnSpPr>
          <p:nvPr/>
        </p:nvCxnSpPr>
        <p:spPr>
          <a:xfrm>
            <a:off x="116910" y="8636000"/>
            <a:ext cx="6606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F9AFA27-B66E-6C41-9152-15CE003B63DF}"/>
              </a:ext>
            </a:extLst>
          </p:cNvPr>
          <p:cNvCxnSpPr>
            <a:cxnSpLocks/>
          </p:cNvCxnSpPr>
          <p:nvPr/>
        </p:nvCxnSpPr>
        <p:spPr>
          <a:xfrm>
            <a:off x="25400" y="528851"/>
            <a:ext cx="680192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8AFD699-09C8-0846-A0E9-78FBA874974F}"/>
              </a:ext>
            </a:extLst>
          </p:cNvPr>
          <p:cNvSpPr txBox="1"/>
          <p:nvPr/>
        </p:nvSpPr>
        <p:spPr>
          <a:xfrm>
            <a:off x="3327400" y="8857762"/>
            <a:ext cx="266700" cy="246221"/>
          </a:xfrm>
          <a:prstGeom prst="rect">
            <a:avLst/>
          </a:prstGeom>
          <a:noFill/>
        </p:spPr>
        <p:txBody>
          <a:bodyPr wrap="square" rtlCol="0">
            <a:spAutoFit/>
          </a:bodyPr>
          <a:lstStyle/>
          <a:p>
            <a:r>
              <a:rPr lang="en-US" sz="1000" dirty="0">
                <a:latin typeface="Budidaya" panose="02000500000000000000" pitchFamily="2" charset="77"/>
              </a:rPr>
              <a:t>1</a:t>
            </a:r>
          </a:p>
        </p:txBody>
      </p:sp>
      <p:pic>
        <p:nvPicPr>
          <p:cNvPr id="1030" name="Picture 6" descr="page2image31080">
            <a:extLst>
              <a:ext uri="{FF2B5EF4-FFF2-40B4-BE49-F238E27FC236}">
                <a16:creationId xmlns:a16="http://schemas.microsoft.com/office/drawing/2014/main" id="{0894C5B0-3E27-B94B-84C4-755CC59E0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549275"/>
            <a:ext cx="5473700" cy="1651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F34AE1E7-77D5-3B4A-A62B-2E76F4BD1418}"/>
              </a:ext>
            </a:extLst>
          </p:cNvPr>
          <p:cNvSpPr txBox="1"/>
          <p:nvPr/>
        </p:nvSpPr>
        <p:spPr>
          <a:xfrm>
            <a:off x="288170" y="2058174"/>
            <a:ext cx="393056" cy="338554"/>
          </a:xfrm>
          <a:prstGeom prst="rect">
            <a:avLst/>
          </a:prstGeom>
          <a:noFill/>
        </p:spPr>
        <p:txBody>
          <a:bodyPr wrap="none" rtlCol="0">
            <a:spAutoFit/>
          </a:bodyPr>
          <a:lstStyle/>
          <a:p>
            <a:r>
              <a:rPr lang="en-GB" sz="1600" dirty="0"/>
              <a:t>04</a:t>
            </a:r>
            <a:endParaRPr lang="en-GB" dirty="0"/>
          </a:p>
        </p:txBody>
      </p:sp>
      <p:sp>
        <p:nvSpPr>
          <p:cNvPr id="23" name="TextBox 22">
            <a:extLst>
              <a:ext uri="{FF2B5EF4-FFF2-40B4-BE49-F238E27FC236}">
                <a16:creationId xmlns:a16="http://schemas.microsoft.com/office/drawing/2014/main" id="{F83826D0-50B1-E64E-8B2F-0AB277F15223}"/>
              </a:ext>
            </a:extLst>
          </p:cNvPr>
          <p:cNvSpPr txBox="1"/>
          <p:nvPr/>
        </p:nvSpPr>
        <p:spPr>
          <a:xfrm>
            <a:off x="221176" y="4738721"/>
            <a:ext cx="6501884" cy="3693319"/>
          </a:xfrm>
          <a:prstGeom prst="rect">
            <a:avLst/>
          </a:prstGeom>
          <a:noFill/>
        </p:spPr>
        <p:txBody>
          <a:bodyPr wrap="square" rtlCol="0">
            <a:spAutoFit/>
          </a:bodyPr>
          <a:lstStyle/>
          <a:p>
            <a:r>
              <a:rPr lang="en-US" dirty="0">
                <a:latin typeface="Budidaya" panose="02000500000000000000" pitchFamily="2" charset="77"/>
              </a:rPr>
              <a:t>Notes</a:t>
            </a:r>
            <a:r>
              <a:rPr lang="en-US" dirty="0"/>
              <a:t>: 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24" name="Frame 23">
            <a:extLst>
              <a:ext uri="{FF2B5EF4-FFF2-40B4-BE49-F238E27FC236}">
                <a16:creationId xmlns:a16="http://schemas.microsoft.com/office/drawing/2014/main" id="{601AE25E-982A-6B40-B4C7-2152D2244E34}"/>
              </a:ext>
            </a:extLst>
          </p:cNvPr>
          <p:cNvSpPr/>
          <p:nvPr/>
        </p:nvSpPr>
        <p:spPr>
          <a:xfrm>
            <a:off x="176002" y="4693635"/>
            <a:ext cx="6547058" cy="3815859"/>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72289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7116</TotalTime>
  <Words>672</Words>
  <Application>Microsoft Macintosh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Budidaya</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38</cp:revision>
  <cp:lastPrinted>2019-04-02T11:46:32Z</cp:lastPrinted>
  <dcterms:created xsi:type="dcterms:W3CDTF">2019-03-28T15:13:10Z</dcterms:created>
  <dcterms:modified xsi:type="dcterms:W3CDTF">2021-03-24T12:54:41Z</dcterms:modified>
</cp:coreProperties>
</file>